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5143500" type="screen16x9"/>
  <p:notesSz cx="6858000" cy="9144000"/>
  <p:embeddedFontLst>
    <p:embeddedFont>
      <p:font typeface="Lato" panose="020B0604020202020204" charset="0"/>
      <p:regular r:id="rId34"/>
      <p:bold r:id="rId35"/>
      <p:italic r:id="rId36"/>
      <p:boldItalic r:id="rId37"/>
    </p:embeddedFont>
    <p:embeddedFont>
      <p:font typeface="Nunito" panose="020B0604020202020204" charset="0"/>
      <p:regular r:id="rId38"/>
      <p:bold r:id="rId39"/>
      <p:italic r:id="rId40"/>
      <p:boldItalic r:id="rId41"/>
    </p:embeddedFont>
    <p:embeddedFont>
      <p:font typeface="Roboto" panose="02000000000000000000" pitchFamily="2" charset="0"/>
      <p:regular r:id="rId42"/>
      <p:bold r:id="rId43"/>
      <p:italic r:id="rId44"/>
      <p:boldItalic r:id="rId45"/>
    </p:embeddedFont>
    <p:embeddedFont>
      <p:font typeface="Roboto Mono" panose="020B060402020202020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672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4bf536f36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4bf536f36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84bf536f36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84bf536f36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84bf536f36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84bf536f36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84bf536f36_0_5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84bf536f36_0_5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4bf536f36_0_6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4bf536f36_0_6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4bf536f3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4bf536f3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4bf536f36_0_7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84bf536f36_0_7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4bf536f36_0_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84bf536f36_0_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84bf536f36_0_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84bf536f36_0_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84bf536f36_0_9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84bf536f36_0_9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SLIDES_API125283918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SLIDES_API125283918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📣 This is Slido interaction slide, please don't delete it.</a:t>
            </a:r>
            <a:br>
              <a:rPr lang="es"/>
            </a:br>
            <a:r>
              <a:rPr lang="es"/>
              <a:t>✅ Click on 'Present with Slido' and the poll will launch automatically when you get to this slide.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4bf536f36_0_9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4bf536f36_0_9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7839cf3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7839cf3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77839cf33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77839cf336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7839cf33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77839cf33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7839cf33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77839cf33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7839cf336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77839cf336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7839cf336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77839cf336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77839cf336_0_16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77839cf336_0_16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77839cf33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77839cf33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77839cf336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77839cf336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73fb9c09d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73fb9c09d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77839cf336_0_1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77839cf336_0_1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SLIDES_API139164792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SLIDES_API139164792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📣 This is Slido interaction slide, please don't delete it.</a:t>
            </a:r>
            <a:br>
              <a:rPr lang="es"/>
            </a:br>
            <a:r>
              <a:rPr lang="es"/>
              <a:t>✅ Click on 'Present with Slido' and the poll will launch automatically when you get to this slide.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4bf536f36_0_9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4bf536f36_0_9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4bf536f36_0_9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4bf536f36_0_9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84bf536f36_0_9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84bf536f36_0_9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4bf536f36_0_10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4bf536f36_0_10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84bf536f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84bf536f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84bf536f36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84bf536f36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">
  <p:cSld name="AUTOLAYOUT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 rot="10800000"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/>
          </p:nvPr>
        </p:nvSpPr>
        <p:spPr>
          <a:xfrm>
            <a:off x="320625" y="3615925"/>
            <a:ext cx="6938100" cy="54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sz="2400">
                <a:solidFill>
                  <a:srgbClr val="21212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"/>
          </p:nvPr>
        </p:nvSpPr>
        <p:spPr>
          <a:xfrm>
            <a:off x="320625" y="4237825"/>
            <a:ext cx="5871300" cy="36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None/>
              <a:defRPr sz="1600">
                <a:solidFill>
                  <a:srgbClr val="61616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None/>
              <a:defRPr sz="1600">
                <a:solidFill>
                  <a:srgbClr val="61616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None/>
              <a:defRPr sz="1600">
                <a:solidFill>
                  <a:srgbClr val="61616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None/>
              <a:defRPr sz="1600">
                <a:solidFill>
                  <a:srgbClr val="61616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None/>
              <a:defRPr sz="1600">
                <a:solidFill>
                  <a:srgbClr val="61616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None/>
              <a:defRPr sz="1600">
                <a:solidFill>
                  <a:srgbClr val="61616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None/>
              <a:defRPr sz="1600">
                <a:solidFill>
                  <a:srgbClr val="61616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None/>
              <a:defRPr sz="1600">
                <a:solidFill>
                  <a:srgbClr val="61616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1600"/>
              <a:buNone/>
              <a:defRPr sz="1600">
                <a:solidFill>
                  <a:srgbClr val="61616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">
  <p:cSld name="AUTOLAYOUT_1">
    <p:bg>
      <p:bgPr>
        <a:solidFill>
          <a:srgbClr val="FFFFF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" name="Google Shape;57;p14"/>
          <p:cNvGrpSpPr/>
          <p:nvPr/>
        </p:nvGrpSpPr>
        <p:grpSpPr>
          <a:xfrm>
            <a:off x="4870649" y="2121826"/>
            <a:ext cx="3764843" cy="64502"/>
            <a:chOff x="595675" y="2820050"/>
            <a:chExt cx="7952774" cy="64502"/>
          </a:xfrm>
        </p:grpSpPr>
        <p:sp>
          <p:nvSpPr>
            <p:cNvPr id="58" name="Google Shape;58;p14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2">
  <p:cSld name="AUTOLAYOUT_2">
    <p:bg>
      <p:bgPr>
        <a:solidFill>
          <a:srgbClr val="FFFFF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04475" y="307825"/>
            <a:ext cx="4779300" cy="141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rgbClr val="D6282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rgbClr val="D62828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rgbClr val="D62828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rgbClr val="D62828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rgbClr val="D62828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rgbClr val="D62828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rgbClr val="D62828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rgbClr val="D62828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rgbClr val="D62828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04475" y="1808125"/>
            <a:ext cx="4779300" cy="301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3">
  <p:cSld name="AUTOLAYOUT_3">
    <p:bg>
      <p:bgPr>
        <a:solidFill>
          <a:srgbClr val="FFFFFF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6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6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6"/>
          <p:cNvSpPr/>
          <p:nvPr/>
        </p:nvSpPr>
        <p:spPr>
          <a:xfrm>
            <a:off x="205218" y="201292"/>
            <a:ext cx="408900" cy="3819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6"/>
          <p:cNvSpPr/>
          <p:nvPr/>
        </p:nvSpPr>
        <p:spPr>
          <a:xfrm>
            <a:off x="100882" y="201292"/>
            <a:ext cx="408900" cy="3819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319" y="201292"/>
            <a:ext cx="408900" cy="3819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4">
  <p:cSld name="AUTOLAYOUT_6">
    <p:bg>
      <p:bgPr>
        <a:solidFill>
          <a:srgbClr val="FFFFF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7"/>
          <p:cNvSpPr/>
          <p:nvPr/>
        </p:nvSpPr>
        <p:spPr>
          <a:xfrm rot="5400000">
            <a:off x="-47550" y="176194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/>
          <p:nvPr/>
        </p:nvSpPr>
        <p:spPr>
          <a:xfrm rot="5400000">
            <a:off x="-47550" y="4755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/>
          <p:nvPr/>
        </p:nvSpPr>
        <p:spPr>
          <a:xfrm rot="-5400000">
            <a:off x="-47416" y="47628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/>
          <p:nvPr/>
        </p:nvSpPr>
        <p:spPr>
          <a:xfrm rot="5400000">
            <a:off x="1476378" y="176194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7"/>
          <p:cNvSpPr/>
          <p:nvPr/>
        </p:nvSpPr>
        <p:spPr>
          <a:xfrm rot="-5400000">
            <a:off x="1690750" y="4548000"/>
            <a:ext cx="428700" cy="762000"/>
          </a:xfrm>
          <a:prstGeom prst="rtTriangle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7"/>
          <p:cNvSpPr/>
          <p:nvPr/>
        </p:nvSpPr>
        <p:spPr>
          <a:xfrm rot="-5400000">
            <a:off x="1476512" y="47628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7"/>
          <p:cNvSpPr/>
          <p:nvPr/>
        </p:nvSpPr>
        <p:spPr>
          <a:xfrm rot="-5400000" flipH="1">
            <a:off x="714548" y="176194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7"/>
          <p:cNvSpPr/>
          <p:nvPr/>
        </p:nvSpPr>
        <p:spPr>
          <a:xfrm rot="5400000">
            <a:off x="-47550" y="904795"/>
            <a:ext cx="8571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7"/>
          <p:cNvSpPr/>
          <p:nvPr/>
        </p:nvSpPr>
        <p:spPr>
          <a:xfrm rot="-5400000">
            <a:off x="1476512" y="1333525"/>
            <a:ext cx="8571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7"/>
          <p:cNvSpPr/>
          <p:nvPr/>
        </p:nvSpPr>
        <p:spPr>
          <a:xfrm rot="-5400000" flipH="1">
            <a:off x="714548" y="4755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7"/>
          <p:cNvSpPr/>
          <p:nvPr/>
        </p:nvSpPr>
        <p:spPr>
          <a:xfrm rot="-5400000" flipH="1">
            <a:off x="714548" y="904795"/>
            <a:ext cx="8571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7"/>
          <p:cNvSpPr/>
          <p:nvPr/>
        </p:nvSpPr>
        <p:spPr>
          <a:xfrm rot="-5400000">
            <a:off x="166784" y="4548000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7"/>
          <p:cNvSpPr/>
          <p:nvPr/>
        </p:nvSpPr>
        <p:spPr>
          <a:xfrm rot="-5400000" flipH="1">
            <a:off x="166707" y="-166445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7"/>
          <p:cNvSpPr/>
          <p:nvPr/>
        </p:nvSpPr>
        <p:spPr>
          <a:xfrm rot="-5400000" flipH="1">
            <a:off x="1690635" y="-166445"/>
            <a:ext cx="428700" cy="762000"/>
          </a:xfrm>
          <a:prstGeom prst="rtTriangle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7"/>
          <p:cNvSpPr/>
          <p:nvPr/>
        </p:nvSpPr>
        <p:spPr>
          <a:xfrm rot="5400000" flipH="1">
            <a:off x="714337" y="47628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/>
          <p:nvPr/>
        </p:nvSpPr>
        <p:spPr>
          <a:xfrm rot="5400000" flipH="1">
            <a:off x="714337" y="1333525"/>
            <a:ext cx="8571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/>
          <p:nvPr/>
        </p:nvSpPr>
        <p:spPr>
          <a:xfrm rot="-5400000">
            <a:off x="-47416" y="1333525"/>
            <a:ext cx="8571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7"/>
          <p:cNvSpPr/>
          <p:nvPr/>
        </p:nvSpPr>
        <p:spPr>
          <a:xfrm rot="5400000">
            <a:off x="1476378" y="4755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7"/>
          <p:cNvSpPr/>
          <p:nvPr/>
        </p:nvSpPr>
        <p:spPr>
          <a:xfrm rot="5400000">
            <a:off x="1476378" y="904795"/>
            <a:ext cx="8571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7"/>
          <p:cNvSpPr/>
          <p:nvPr/>
        </p:nvSpPr>
        <p:spPr>
          <a:xfrm rot="5400000" flipH="1">
            <a:off x="928614" y="4548000"/>
            <a:ext cx="4287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7"/>
          <p:cNvSpPr/>
          <p:nvPr/>
        </p:nvSpPr>
        <p:spPr>
          <a:xfrm rot="5400000">
            <a:off x="928614" y="-166445"/>
            <a:ext cx="428700" cy="762000"/>
          </a:xfrm>
          <a:prstGeom prst="rtTriangle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/>
          <p:nvPr/>
        </p:nvSpPr>
        <p:spPr>
          <a:xfrm rot="5400000">
            <a:off x="-47550" y="3476366"/>
            <a:ext cx="8571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7"/>
          <p:cNvSpPr/>
          <p:nvPr/>
        </p:nvSpPr>
        <p:spPr>
          <a:xfrm rot="-5400000">
            <a:off x="-47416" y="2190706"/>
            <a:ext cx="8571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7"/>
          <p:cNvSpPr/>
          <p:nvPr/>
        </p:nvSpPr>
        <p:spPr>
          <a:xfrm rot="5400000">
            <a:off x="1476378" y="3476366"/>
            <a:ext cx="857100" cy="762000"/>
          </a:xfrm>
          <a:prstGeom prst="triangle">
            <a:avLst>
              <a:gd name="adj" fmla="val 5000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7"/>
          <p:cNvSpPr/>
          <p:nvPr/>
        </p:nvSpPr>
        <p:spPr>
          <a:xfrm rot="-5400000">
            <a:off x="1476512" y="2190706"/>
            <a:ext cx="857100" cy="762000"/>
          </a:xfrm>
          <a:prstGeom prst="triangle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7"/>
          <p:cNvSpPr/>
          <p:nvPr/>
        </p:nvSpPr>
        <p:spPr>
          <a:xfrm rot="-5400000" flipH="1">
            <a:off x="714548" y="3476366"/>
            <a:ext cx="8571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7"/>
          <p:cNvSpPr/>
          <p:nvPr/>
        </p:nvSpPr>
        <p:spPr>
          <a:xfrm rot="5400000">
            <a:off x="-47550" y="2619221"/>
            <a:ext cx="8571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7"/>
          <p:cNvSpPr/>
          <p:nvPr/>
        </p:nvSpPr>
        <p:spPr>
          <a:xfrm rot="-5400000">
            <a:off x="1476512" y="304795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7"/>
          <p:cNvSpPr/>
          <p:nvPr/>
        </p:nvSpPr>
        <p:spPr>
          <a:xfrm rot="-5400000" flipH="1">
            <a:off x="714548" y="2619221"/>
            <a:ext cx="8571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7"/>
          <p:cNvSpPr/>
          <p:nvPr/>
        </p:nvSpPr>
        <p:spPr>
          <a:xfrm rot="5400000" flipH="1">
            <a:off x="714337" y="2190706"/>
            <a:ext cx="8571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7"/>
          <p:cNvSpPr/>
          <p:nvPr/>
        </p:nvSpPr>
        <p:spPr>
          <a:xfrm rot="5400000" flipH="1">
            <a:off x="714337" y="304795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7"/>
          <p:cNvSpPr/>
          <p:nvPr/>
        </p:nvSpPr>
        <p:spPr>
          <a:xfrm rot="-5400000">
            <a:off x="-47416" y="3047950"/>
            <a:ext cx="8571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7"/>
          <p:cNvSpPr/>
          <p:nvPr/>
        </p:nvSpPr>
        <p:spPr>
          <a:xfrm rot="5400000">
            <a:off x="1476378" y="2619221"/>
            <a:ext cx="8571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7"/>
          <p:cNvSpPr/>
          <p:nvPr/>
        </p:nvSpPr>
        <p:spPr>
          <a:xfrm rot="-5400000">
            <a:off x="-47416" y="3905326"/>
            <a:ext cx="857100" cy="762000"/>
          </a:xfrm>
          <a:prstGeom prst="triangle">
            <a:avLst>
              <a:gd name="adj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7"/>
          <p:cNvSpPr/>
          <p:nvPr/>
        </p:nvSpPr>
        <p:spPr>
          <a:xfrm rot="-5400000">
            <a:off x="1476512" y="3905326"/>
            <a:ext cx="857100" cy="762000"/>
          </a:xfrm>
          <a:prstGeom prst="triangle">
            <a:avLst>
              <a:gd name="adj" fmla="val 50000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7"/>
          <p:cNvSpPr/>
          <p:nvPr/>
        </p:nvSpPr>
        <p:spPr>
          <a:xfrm rot="5400000">
            <a:off x="-47550" y="4333841"/>
            <a:ext cx="8571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7"/>
          <p:cNvSpPr/>
          <p:nvPr/>
        </p:nvSpPr>
        <p:spPr>
          <a:xfrm rot="-5400000" flipH="1">
            <a:off x="714548" y="4333841"/>
            <a:ext cx="857100" cy="762000"/>
          </a:xfrm>
          <a:prstGeom prst="triangle">
            <a:avLst>
              <a:gd name="adj" fmla="val 50000"/>
            </a:avLst>
          </a:prstGeom>
          <a:solidFill>
            <a:srgbClr val="B7B7B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7"/>
          <p:cNvSpPr/>
          <p:nvPr/>
        </p:nvSpPr>
        <p:spPr>
          <a:xfrm rot="5400000" flipH="1">
            <a:off x="714337" y="3905326"/>
            <a:ext cx="857100" cy="762000"/>
          </a:xfrm>
          <a:prstGeom prst="triangle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7"/>
          <p:cNvSpPr/>
          <p:nvPr/>
        </p:nvSpPr>
        <p:spPr>
          <a:xfrm rot="5400000">
            <a:off x="1476416" y="4333549"/>
            <a:ext cx="857100" cy="762000"/>
          </a:xfrm>
          <a:prstGeom prst="triangle">
            <a:avLst>
              <a:gd name="adj" fmla="val 50000"/>
            </a:avLst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2894475" y="450971"/>
            <a:ext cx="5740800" cy="144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 b="1">
                <a:solidFill>
                  <a:srgbClr val="21212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2894475" y="1938950"/>
            <a:ext cx="5740800" cy="2649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6161"/>
              </a:buClr>
              <a:buSzPts val="2000"/>
              <a:buChar char="●"/>
              <a:defRPr sz="2000">
                <a:solidFill>
                  <a:srgbClr val="616161"/>
                </a:solidFill>
              </a:defRPr>
            </a:lvl1pPr>
            <a:lvl2pPr marL="91440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2pPr>
            <a:lvl3pPr marL="137160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3pPr>
            <a:lvl4pPr marL="182880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4pPr>
            <a:lvl5pPr marL="228600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5pPr>
            <a:lvl6pPr marL="274320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6pPr>
            <a:lvl7pPr marL="320040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●"/>
              <a:defRPr sz="1600">
                <a:solidFill>
                  <a:srgbClr val="616161"/>
                </a:solidFill>
              </a:defRPr>
            </a:lvl7pPr>
            <a:lvl8pPr marL="365760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16161"/>
              </a:buClr>
              <a:buSzPts val="1600"/>
              <a:buChar char="○"/>
              <a:defRPr sz="1600">
                <a:solidFill>
                  <a:srgbClr val="616161"/>
                </a:solidFill>
              </a:defRPr>
            </a:lvl8pPr>
            <a:lvl9pPr marL="411480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16161"/>
              </a:buClr>
              <a:buSzPts val="1600"/>
              <a:buChar char="■"/>
              <a:defRPr sz="1600">
                <a:solidFill>
                  <a:srgbClr val="61616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6">
  <p:cSld name="AUTOLAYOUT_8">
    <p:bg>
      <p:bgPr>
        <a:solidFill>
          <a:srgbClr val="FFFFFF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8"/>
          <p:cNvSpPr/>
          <p:nvPr/>
        </p:nvSpPr>
        <p:spPr>
          <a:xfrm>
            <a:off x="3389100" y="0"/>
            <a:ext cx="57549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0" name="Google Shape;130;p18"/>
          <p:cNvCxnSpPr/>
          <p:nvPr/>
        </p:nvCxnSpPr>
        <p:spPr>
          <a:xfrm>
            <a:off x="372950" y="511683"/>
            <a:ext cx="642300" cy="0"/>
          </a:xfrm>
          <a:prstGeom prst="straightConnector1">
            <a:avLst/>
          </a:prstGeom>
          <a:noFill/>
          <a:ln w="762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1" name="Google Shape;131;p18"/>
          <p:cNvSpPr txBox="1">
            <a:spLocks noGrp="1"/>
          </p:cNvSpPr>
          <p:nvPr>
            <p:ph type="title"/>
          </p:nvPr>
        </p:nvSpPr>
        <p:spPr>
          <a:xfrm>
            <a:off x="321825" y="694100"/>
            <a:ext cx="2143800" cy="314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 b="1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hyperlink" Target="https://www.sli.do/features-google-slides?payload=eyJwcmVzZW50YXRpb25JZCI6IjE5c2ZhUEFiajQxN1c5VDJDOU12MnV2eWNyQWg5NmtJdmVOMEw0SzdtcE1JIiwic2xpZGVJZCI6IlNMSURFU19BUEkxMjUyODM5MTg3XzAifQ%3D%3D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hyperlink" Target="https://www.sli.do/features-google-slides?payload=eyJwcmVzZW50YXRpb25JZCI6IjE5c2ZhUEFiajQxN1c5VDJDOU12MnV2eWNyQWg5NmtJdmVOMEw0SzdtcE1JIiwic2xpZGVJZCI6IlNMSURFU19BUEkxMzkxNjQ3OTIyXzAifQ%3D%3D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9"/>
          <p:cNvPicPr preferRelativeResize="0"/>
          <p:nvPr/>
        </p:nvPicPr>
        <p:blipFill rotWithShape="1">
          <a:blip r:embed="rId3">
            <a:alphaModFix/>
          </a:blip>
          <a:srcRect t="17845" b="17845"/>
          <a:stretch/>
        </p:blipFill>
        <p:spPr>
          <a:xfrm>
            <a:off x="0" y="0"/>
            <a:ext cx="9144003" cy="361592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2958997"/>
            <a:ext cx="9144000" cy="6669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9"/>
          <p:cNvSpPr/>
          <p:nvPr/>
        </p:nvSpPr>
        <p:spPr>
          <a:xfrm>
            <a:off x="0" y="3615925"/>
            <a:ext cx="9144000" cy="1527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ctrTitle"/>
          </p:nvPr>
        </p:nvSpPr>
        <p:spPr>
          <a:xfrm>
            <a:off x="320625" y="3615925"/>
            <a:ext cx="6938100" cy="54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Club de R para RRHH</a:t>
            </a:r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1"/>
          </p:nvPr>
        </p:nvSpPr>
        <p:spPr>
          <a:xfrm>
            <a:off x="320625" y="4237825"/>
            <a:ext cx="5871300" cy="3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Sesión 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paquete Tidyverse</a:t>
            </a:r>
            <a:endParaRPr/>
          </a:p>
        </p:txBody>
      </p:sp>
      <p:pic>
        <p:nvPicPr>
          <p:cNvPr id="200" name="Google Shape;20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6175" y="-66350"/>
            <a:ext cx="3529425" cy="197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8"/>
          <p:cNvSpPr txBox="1">
            <a:spLocks noGrp="1"/>
          </p:cNvSpPr>
          <p:nvPr>
            <p:ph type="body" idx="1"/>
          </p:nvPr>
        </p:nvSpPr>
        <p:spPr>
          <a:xfrm>
            <a:off x="311700" y="1589725"/>
            <a:ext cx="8520600" cy="29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Tidyverse es un paquete que engloba varios paquetes, todos muy utilizados. En esta sesión vamos a usar principalmente </a:t>
            </a: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dplyr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y </a:t>
            </a: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ggplot2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. Primero hay que instalar el paquete: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install.packages(“tidyverse”)</a:t>
            </a:r>
            <a:r>
              <a:rPr lang="es" sz="1500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(Recordar las comillas para instalar un paquete)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Luego lo cargamos y vemos este mensaje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6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library(tidyverse)</a:t>
            </a:r>
            <a:endParaRPr sz="1600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02" name="Google Shape;202;p28"/>
          <p:cNvPicPr preferRelativeResize="0"/>
          <p:nvPr/>
        </p:nvPicPr>
        <p:blipFill rotWithShape="1">
          <a:blip r:embed="rId4">
            <a:alphaModFix/>
          </a:blip>
          <a:srcRect t="78600" r="53639"/>
          <a:stretch/>
        </p:blipFill>
        <p:spPr>
          <a:xfrm>
            <a:off x="4695225" y="3865225"/>
            <a:ext cx="4350949" cy="1129125"/>
          </a:xfrm>
          <a:prstGeom prst="rect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paquete dplyr</a:t>
            </a:r>
            <a:endParaRPr/>
          </a:p>
        </p:txBody>
      </p:sp>
      <p:sp>
        <p:nvSpPr>
          <p:cNvPr id="208" name="Google Shape;208;p29"/>
          <p:cNvSpPr txBox="1">
            <a:spLocks noGrp="1"/>
          </p:cNvSpPr>
          <p:nvPr>
            <p:ph type="body" idx="1"/>
          </p:nvPr>
        </p:nvSpPr>
        <p:spPr>
          <a:xfrm>
            <a:off x="311700" y="2735800"/>
            <a:ext cx="8520600" cy="18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dplyr cuenta con una serie de funciones, en la práctica llamados verbos que sirven para hacer las manipulaciones necesarias de los datos.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Antes de presentar los verbos de dplyr, hay que conocer el </a:t>
            </a:r>
            <a:r>
              <a:rPr lang="es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pipe</a:t>
            </a: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o</a:t>
            </a:r>
            <a:r>
              <a:rPr lang="es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" b="1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%&gt;%</a:t>
            </a:r>
            <a:r>
              <a:rPr lang="es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.</a:t>
            </a:r>
            <a:endParaRPr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7150" y="0"/>
            <a:ext cx="5336851" cy="260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símbolo pipe </a:t>
            </a:r>
            <a:r>
              <a:rPr lang="es">
                <a:solidFill>
                  <a:srgbClr val="0000FF"/>
                </a:solidFill>
              </a:rPr>
              <a:t>%&gt;%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15" name="Google Shape;215;p30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12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Una de las cosas más útiles de dplyr es el símbolo </a:t>
            </a:r>
            <a:r>
              <a:rPr lang="es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%&gt;% </a:t>
            </a: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que hace mucho más fácil interpretar y encadenar funciones. Supongamos que necesito ver los empleados que tienen hijos de cada área de la empresa.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p30"/>
          <p:cNvSpPr txBox="1"/>
          <p:nvPr/>
        </p:nvSpPr>
        <p:spPr>
          <a:xfrm>
            <a:off x="354600" y="2236925"/>
            <a:ext cx="8434800" cy="7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oboto"/>
                <a:ea typeface="Roboto"/>
                <a:cs typeface="Roboto"/>
                <a:sym typeface="Roboto"/>
              </a:rPr>
              <a:t>Si lo quiero hacer en una sola línea de código: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arrange(filter(select(nomina, AREA,ID, HIJOS), HIJOS &gt; 0), AREA)</a:t>
            </a:r>
            <a:endParaRPr sz="16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7" name="Google Shape;217;p30"/>
          <p:cNvSpPr txBox="1"/>
          <p:nvPr/>
        </p:nvSpPr>
        <p:spPr>
          <a:xfrm>
            <a:off x="408750" y="3213275"/>
            <a:ext cx="84237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oboto"/>
                <a:ea typeface="Roboto"/>
                <a:cs typeface="Roboto"/>
                <a:sym typeface="Roboto"/>
              </a:rPr>
              <a:t>Otra opción es hacerlo por pasos: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seleccion_1 &lt;- select(nomina, AREA, ID, HIJOS)</a:t>
            </a:r>
            <a:endParaRPr sz="16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seleccion_2 &lt;- filter(seleccion_1, HIJOS &gt; 0)</a:t>
            </a:r>
            <a:endParaRPr sz="16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arrange(seleccion_2, AREA)</a:t>
            </a:r>
            <a:endParaRPr sz="16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símbolo pipe </a:t>
            </a:r>
            <a:r>
              <a:rPr lang="es">
                <a:solidFill>
                  <a:srgbClr val="0000FF"/>
                </a:solidFill>
              </a:rPr>
              <a:t>%&gt;%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23" name="Google Shape;223;p31"/>
          <p:cNvSpPr txBox="1">
            <a:spLocks noGrp="1"/>
          </p:cNvSpPr>
          <p:nvPr>
            <p:ph type="body" idx="1"/>
          </p:nvPr>
        </p:nvSpPr>
        <p:spPr>
          <a:xfrm>
            <a:off x="311700" y="1017724"/>
            <a:ext cx="8520600" cy="811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Veamos como hacer lo mismo con el símbolo </a:t>
            </a:r>
            <a:r>
              <a:rPr lang="es" dirty="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%&gt;% 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(un atajo es usando Ctrl+Mayús+M):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31"/>
          <p:cNvSpPr txBox="1"/>
          <p:nvPr/>
        </p:nvSpPr>
        <p:spPr>
          <a:xfrm>
            <a:off x="382025" y="2168950"/>
            <a:ext cx="3992700" cy="13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  select(AREA, ID, HIJOS) %&gt;%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  filter(HIJOS&gt;0) %&gt;%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latin typeface="Roboto Mono"/>
                <a:ea typeface="Roboto Mono"/>
                <a:cs typeface="Roboto Mono"/>
                <a:sym typeface="Roboto Mono"/>
              </a:rPr>
              <a:t>  arrange(AREA)</a:t>
            </a:r>
            <a:endParaRPr sz="16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símbolo pipe </a:t>
            </a:r>
            <a:r>
              <a:rPr lang="es">
                <a:solidFill>
                  <a:srgbClr val="0000FF"/>
                </a:solidFill>
              </a:rPr>
              <a:t>%&gt;%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30" name="Google Shape;230;p32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¿Dónde es más fácil ver cuáles son los parámetros de cada función?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32"/>
          <p:cNvSpPr txBox="1"/>
          <p:nvPr/>
        </p:nvSpPr>
        <p:spPr>
          <a:xfrm>
            <a:off x="311700" y="2784300"/>
            <a:ext cx="3992700" cy="13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oboto"/>
                <a:ea typeface="Roboto"/>
                <a:cs typeface="Roboto"/>
                <a:sym typeface="Roboto"/>
              </a:rPr>
              <a:t>Opción 2: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6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select(AREA, ID, HIJOS) %&gt;%</a:t>
            </a:r>
            <a:endParaRPr sz="16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filter(HIJOS&gt;0) %&gt;%</a:t>
            </a:r>
            <a:endParaRPr sz="16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arrange(AREA)</a:t>
            </a:r>
            <a:endParaRPr sz="16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2" name="Google Shape;232;p32"/>
          <p:cNvSpPr txBox="1"/>
          <p:nvPr/>
        </p:nvSpPr>
        <p:spPr>
          <a:xfrm>
            <a:off x="311700" y="1675975"/>
            <a:ext cx="83184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Roboto"/>
                <a:ea typeface="Roboto"/>
                <a:cs typeface="Roboto"/>
                <a:sym typeface="Roboto"/>
              </a:rPr>
              <a:t>Opción 1: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arrange(filter(select(nomina, AREA,ID, HIJOS), HIJOS &gt; 0), AREA)</a:t>
            </a:r>
            <a:endParaRPr sz="16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3"/>
          <p:cNvPicPr preferRelativeResize="0"/>
          <p:nvPr/>
        </p:nvPicPr>
        <p:blipFill rotWithShape="1">
          <a:blip r:embed="rId3">
            <a:alphaModFix/>
          </a:blip>
          <a:srcRect l="16662" r="16662"/>
          <a:stretch/>
        </p:blipFill>
        <p:spPr>
          <a:xfrm>
            <a:off x="3047650" y="0"/>
            <a:ext cx="60963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3"/>
          <p:cNvSpPr txBox="1">
            <a:spLocks noGrp="1"/>
          </p:cNvSpPr>
          <p:nvPr>
            <p:ph type="title"/>
          </p:nvPr>
        </p:nvSpPr>
        <p:spPr>
          <a:xfrm>
            <a:off x="233600" y="829550"/>
            <a:ext cx="2566200" cy="89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dplyr es verbo, no sustantivo</a:t>
            </a:r>
            <a:endParaRPr/>
          </a:p>
        </p:txBody>
      </p:sp>
      <p:sp>
        <p:nvSpPr>
          <p:cNvPr id="239" name="Google Shape;239;p33"/>
          <p:cNvSpPr txBox="1">
            <a:spLocks noGrp="1"/>
          </p:cNvSpPr>
          <p:nvPr>
            <p:ph type="body" idx="1"/>
          </p:nvPr>
        </p:nvSpPr>
        <p:spPr>
          <a:xfrm>
            <a:off x="233600" y="1798300"/>
            <a:ext cx="2566200" cy="29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Las funciones del paquete dplyr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54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select()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5" name="Google Shape;245;p34"/>
          <p:cNvSpPr txBox="1">
            <a:spLocks noGrp="1"/>
          </p:cNvSpPr>
          <p:nvPr>
            <p:ph type="body" idx="1"/>
          </p:nvPr>
        </p:nvSpPr>
        <p:spPr>
          <a:xfrm>
            <a:off x="233450" y="11133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La función </a:t>
            </a: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select() 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sirve para elegir las columnas (variables) con las que queremos trabajar. También nos permite traer las columnas en el orden que las necesitemos.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select(AREA, ID, HIJOS)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46" name="Google Shape;246;p3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54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select()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35"/>
          <p:cNvSpPr txBox="1">
            <a:spLocks noGrp="1"/>
          </p:cNvSpPr>
          <p:nvPr>
            <p:ph type="body" idx="1"/>
          </p:nvPr>
        </p:nvSpPr>
        <p:spPr>
          <a:xfrm>
            <a:off x="233450" y="11133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select() </a:t>
            </a: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tiene algunas variantes interesantes (y en general aplican para casi todas las funciones de dplyr).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Supongamos que quiera todo el dataset, pero la primera columna tiene que ser el área: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select(AREA, everything())</a:t>
            </a:r>
            <a:endParaRPr sz="17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3" name="Google Shape;253;p35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54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select()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9" name="Google Shape;259;p36"/>
          <p:cNvSpPr txBox="1">
            <a:spLocks noGrp="1"/>
          </p:cNvSpPr>
          <p:nvPr>
            <p:ph type="body" idx="1"/>
          </p:nvPr>
        </p:nvSpPr>
        <p:spPr>
          <a:xfrm>
            <a:off x="233450" y="11133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select() 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tiene algunas variantes interesantes (y en general aplican para casi todas las funciones de dplyr).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Supongamos que quiera seleccionar todas las columnas numéricas nada más: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select_if(is.numeric)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0" name="Google Shape;260;p36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7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54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filter()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37"/>
          <p:cNvSpPr txBox="1">
            <a:spLocks noGrp="1"/>
          </p:cNvSpPr>
          <p:nvPr>
            <p:ph type="body" idx="1"/>
          </p:nvPr>
        </p:nvSpPr>
        <p:spPr>
          <a:xfrm>
            <a:off x="233450" y="11133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filter() 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nos permite obtener las filas (observaciones) que cumplen con las condiciones que necesitamos.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Empleados que tienen hijos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filter(HIJOS &gt; 0)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68" name="Google Shape;268;p37"/>
          <p:cNvPicPr preferRelativeResize="0"/>
          <p:nvPr/>
        </p:nvPicPr>
        <p:blipFill rotWithShape="1">
          <a:blip r:embed="rId4">
            <a:alphaModFix/>
          </a:blip>
          <a:srcRect l="30813" t="41120" r="38729" b="21005"/>
          <a:stretch/>
        </p:blipFill>
        <p:spPr>
          <a:xfrm>
            <a:off x="4658250" y="2427725"/>
            <a:ext cx="3193950" cy="2232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0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700" y="444592"/>
            <a:ext cx="914399" cy="38241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/>
          <p:nvPr/>
        </p:nvSpPr>
        <p:spPr>
          <a:xfrm>
            <a:off x="63500" y="825500"/>
            <a:ext cx="1828800" cy="38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  <a:t>Join at</a:t>
            </a:r>
            <a:br>
              <a:rPr lang="es" sz="2000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" sz="2000" b="1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  <a:t>slido.com</a:t>
            </a:r>
            <a:br>
              <a:rPr lang="es" sz="2000" b="1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" sz="2000" b="1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  <a:t>#U923</a:t>
            </a:r>
            <a:endParaRPr sz="2000" b="1">
              <a:solidFill>
                <a:srgbClr val="42424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0"/>
          <p:cNvSpPr txBox="1"/>
          <p:nvPr/>
        </p:nvSpPr>
        <p:spPr>
          <a:xfrm>
            <a:off x="2019300" y="381000"/>
            <a:ext cx="6807300" cy="4508400"/>
          </a:xfrm>
          <a:prstGeom prst="rect">
            <a:avLst/>
          </a:prstGeom>
          <a:solidFill>
            <a:srgbClr val="FFFFFF">
              <a:alpha val="95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  <a:t>¿Cuánto saben de inglés?</a:t>
            </a:r>
            <a:endParaRPr sz="3600">
              <a:solidFill>
                <a:srgbClr val="42424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8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54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filter()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38"/>
          <p:cNvSpPr txBox="1">
            <a:spLocks noGrp="1"/>
          </p:cNvSpPr>
          <p:nvPr>
            <p:ph type="body" idx="1"/>
          </p:nvPr>
        </p:nvSpPr>
        <p:spPr>
          <a:xfrm>
            <a:off x="233450" y="11133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filter() 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nos permite obtener las filas (observaciones) que cumplen con las condiciones que necesitamos.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Empleados con antigüedad menor al año, del sector INSERTOS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filter(ANTIGUEDAD &lt; 1 &amp; AREA == INSERTOS)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9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54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filter()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2" name="Google Shape;282;p39"/>
          <p:cNvSpPr txBox="1">
            <a:spLocks noGrp="1"/>
          </p:cNvSpPr>
          <p:nvPr>
            <p:ph type="body" idx="1"/>
          </p:nvPr>
        </p:nvSpPr>
        <p:spPr>
          <a:xfrm>
            <a:off x="233450" y="11133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filter() 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nos permite obtener las filas (observaciones) que cumplen con las condiciones que necesitamos.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Empleados de dos áreas diferentes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filter(AREA == "FINANZAS"| AREA == "RRHH")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Alternativa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filter(AREA %in% c("FINANZAS", "RRHH"))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40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54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arrange()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9" name="Google Shape;289;p40"/>
          <p:cNvSpPr txBox="1">
            <a:spLocks noGrp="1"/>
          </p:cNvSpPr>
          <p:nvPr>
            <p:ph type="body" idx="1"/>
          </p:nvPr>
        </p:nvSpPr>
        <p:spPr>
          <a:xfrm>
            <a:off x="233450" y="11133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arrange() 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ordena las variables de acuerdo al criterio que queramos. Por default, ordena los datos ascendentemente.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Ordenar los empleados por edad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select(ID, EDAD, AREA)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arrange(EDAD)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Funciona también con variables de texto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select(ID, AREA, N_CATEGORIA)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arrange(AREA)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41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54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arrange()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41"/>
          <p:cNvSpPr txBox="1">
            <a:spLocks noGrp="1"/>
          </p:cNvSpPr>
          <p:nvPr>
            <p:ph type="body" idx="1"/>
          </p:nvPr>
        </p:nvSpPr>
        <p:spPr>
          <a:xfrm>
            <a:off x="233450" y="11133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Para ordenar los datos ascendentemente hay dos alternativas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# Con la función desc()</a:t>
            </a:r>
            <a:endParaRPr sz="1700" dirty="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select(ID, EDAD)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arrange(desc(EDAD))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38761D"/>
                </a:solidFill>
                <a:latin typeface="Roboto Mono"/>
                <a:ea typeface="Roboto Mono"/>
                <a:cs typeface="Roboto Mono"/>
                <a:sym typeface="Roboto Mono"/>
              </a:rPr>
              <a:t># Usando el signo -</a:t>
            </a:r>
            <a:endParaRPr sz="1700" dirty="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select(ID, ANTIGUEDAD)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arrange(</a:t>
            </a:r>
            <a:r>
              <a:rPr lang="es" sz="1700" dirty="0">
                <a:solidFill>
                  <a:srgbClr val="434343"/>
                </a:solidFill>
                <a:highlight>
                  <a:srgbClr val="FFFF00"/>
                </a:highlight>
                <a:latin typeface="Roboto Mono"/>
                <a:ea typeface="Roboto Mono"/>
                <a:cs typeface="Roboto Mono"/>
                <a:sym typeface="Roboto Mono"/>
              </a:rPr>
              <a:t>-ANTIGUEDAD</a:t>
            </a: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42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54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group_by()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42"/>
          <p:cNvSpPr txBox="1">
            <a:spLocks noGrp="1"/>
          </p:cNvSpPr>
          <p:nvPr>
            <p:ph type="body" idx="1"/>
          </p:nvPr>
        </p:nvSpPr>
        <p:spPr>
          <a:xfrm>
            <a:off x="233450" y="11133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group_by() 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para agrupar las variables en función de los valores de una de las columnas. Por ejemplo si quiero ver la antigüedad por área.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700" dirty="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select(AREA, ANTIGUEDAD)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group_by(AREA)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43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54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summarise()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43"/>
          <p:cNvSpPr txBox="1">
            <a:spLocks noGrp="1"/>
          </p:cNvSpPr>
          <p:nvPr>
            <p:ph type="body" idx="1"/>
          </p:nvPr>
        </p:nvSpPr>
        <p:spPr>
          <a:xfrm>
            <a:off x="233450" y="11133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summarise() 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 usa para crear nuevas columnas con medidas de resumen estadístico. Se suele usar mucho en conjunto con group_by().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Por ejemplo si quiero calcular la antigüedad promedio por área:</a:t>
            </a:r>
            <a:endParaRPr sz="1700" dirty="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select(AREA, ANTIGUEDAD)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group_by(AREA)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summarise(Ant_Promedio = mean(ANTIGUEDAD))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44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7540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mutate()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44"/>
          <p:cNvSpPr txBox="1">
            <a:spLocks noGrp="1"/>
          </p:cNvSpPr>
          <p:nvPr>
            <p:ph type="body" idx="1"/>
          </p:nvPr>
        </p:nvSpPr>
        <p:spPr>
          <a:xfrm>
            <a:off x="233450" y="11133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mutate() 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 usa para crear una nueva columna, a partir de las columnas que ya existen.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Hagamos un cálculo loco, creemos una columna nueva que calcule la diferencia entre la edad y la edad promedio de la empresa</a:t>
            </a:r>
            <a:endParaRPr sz="1700" dirty="0">
              <a:solidFill>
                <a:srgbClr val="3876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select(AREA, ANTIGUEDAD)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group_by(AREA)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mutate(Diferencia_Edad = EDAD - mean(EDAD))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Roboto Mono"/>
                <a:ea typeface="Roboto Mono"/>
                <a:cs typeface="Roboto Mono"/>
                <a:sym typeface="Roboto Mono"/>
              </a:rPr>
              <a:t>rename()</a:t>
            </a:r>
            <a:endParaRPr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323" name="Google Shape;323;p45"/>
          <p:cNvSpPr txBox="1">
            <a:spLocks noGrp="1"/>
          </p:cNvSpPr>
          <p:nvPr>
            <p:ph type="body" idx="1"/>
          </p:nvPr>
        </p:nvSpPr>
        <p:spPr>
          <a:xfrm>
            <a:off x="247275" y="10988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Muchas veces los nombres de las tablas vienen con nombres poco comprensibles si no estás familiarizado, </a:t>
            </a:r>
            <a:r>
              <a:rPr lang="es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rename()</a:t>
            </a: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te permite cambiar el nombre de una variable.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Su sintaxis es: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&lt;- 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rename(</a:t>
            </a:r>
            <a:r>
              <a:rPr lang="es" sz="1700" dirty="0">
                <a:solidFill>
                  <a:srgbClr val="1155CC"/>
                </a:solidFill>
                <a:latin typeface="Roboto Mono"/>
                <a:ea typeface="Roboto Mono"/>
                <a:cs typeface="Roboto Mono"/>
                <a:sym typeface="Roboto Mono"/>
              </a:rPr>
              <a:t>CATEGORIA</a:t>
            </a: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= N_CATEG)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45"/>
          <p:cNvSpPr txBox="1"/>
          <p:nvPr/>
        </p:nvSpPr>
        <p:spPr>
          <a:xfrm>
            <a:off x="1109100" y="3697025"/>
            <a:ext cx="14049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1155CC"/>
                </a:solidFill>
                <a:latin typeface="Nunito"/>
                <a:ea typeface="Nunito"/>
                <a:cs typeface="Nunito"/>
                <a:sym typeface="Nunito"/>
              </a:rPr>
              <a:t>Nuevo nombre</a:t>
            </a:r>
            <a:endParaRPr>
              <a:solidFill>
                <a:srgbClr val="1155CC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25" name="Google Shape;325;p45"/>
          <p:cNvCxnSpPr>
            <a:stCxn id="324" idx="0"/>
          </p:cNvCxnSpPr>
          <p:nvPr/>
        </p:nvCxnSpPr>
        <p:spPr>
          <a:xfrm rot="10800000" flipH="1">
            <a:off x="1811550" y="3487625"/>
            <a:ext cx="147900" cy="209400"/>
          </a:xfrm>
          <a:prstGeom prst="straightConnector1">
            <a:avLst/>
          </a:prstGeom>
          <a:noFill/>
          <a:ln w="9525" cap="flat" cmpd="sng">
            <a:solidFill>
              <a:srgbClr val="1155CC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6" name="Google Shape;326;p45"/>
          <p:cNvSpPr txBox="1"/>
          <p:nvPr/>
        </p:nvSpPr>
        <p:spPr>
          <a:xfrm>
            <a:off x="3599150" y="3697025"/>
            <a:ext cx="29655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Nombre original de la variable</a:t>
            </a:r>
            <a:endParaRPr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27" name="Google Shape;327;p45"/>
          <p:cNvCxnSpPr>
            <a:stCxn id="326" idx="1"/>
          </p:cNvCxnSpPr>
          <p:nvPr/>
        </p:nvCxnSpPr>
        <p:spPr>
          <a:xfrm rot="10800000">
            <a:off x="3335750" y="3549125"/>
            <a:ext cx="263400" cy="29580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28" name="Google Shape;328;p45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7309800" y="3069900"/>
            <a:ext cx="1584123" cy="183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2894475" y="450971"/>
            <a:ext cx="5740800" cy="144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Secuencia de análisis</a:t>
            </a:r>
            <a:endParaRPr/>
          </a:p>
        </p:txBody>
      </p:sp>
      <p:sp>
        <p:nvSpPr>
          <p:cNvPr id="334" name="Google Shape;334;p46"/>
          <p:cNvSpPr txBox="1">
            <a:spLocks noGrp="1"/>
          </p:cNvSpPr>
          <p:nvPr>
            <p:ph type="body" idx="1"/>
          </p:nvPr>
        </p:nvSpPr>
        <p:spPr>
          <a:xfrm>
            <a:off x="2894475" y="1938950"/>
            <a:ext cx="5740800" cy="26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lang="es" dirty="0">
                <a:solidFill>
                  <a:srgbClr val="000000"/>
                </a:solidFill>
              </a:rPr>
              <a:t>Agrupar los grupos que quiero comparar (group_by)</a:t>
            </a:r>
            <a:endParaRPr dirty="0">
              <a:solidFill>
                <a:srgbClr val="000000"/>
              </a:solidFill>
            </a:endParaRPr>
          </a:p>
          <a:p>
            <a:pPr marL="457200" lvl="0" indent="-35560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lang="es" dirty="0">
                <a:solidFill>
                  <a:srgbClr val="000000"/>
                </a:solidFill>
              </a:rPr>
              <a:t>Calcular medidas de resumen estadístico (summarise, mutate)</a:t>
            </a:r>
            <a:endParaRPr dirty="0">
              <a:solidFill>
                <a:srgbClr val="000000"/>
              </a:solidFill>
            </a:endParaRPr>
          </a:p>
          <a:p>
            <a:pPr marL="457200" lvl="0" indent="-355600" algn="l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2000"/>
              <a:buAutoNum type="arabicPeriod"/>
            </a:pPr>
            <a:r>
              <a:rPr lang="es" dirty="0">
                <a:solidFill>
                  <a:srgbClr val="000000"/>
                </a:solidFill>
              </a:rPr>
              <a:t>Graficar los resultados (ggplot)</a:t>
            </a: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47"/>
          <p:cNvPicPr preferRelativeResize="0"/>
          <p:nvPr/>
        </p:nvPicPr>
        <p:blipFill rotWithShape="1">
          <a:blip r:embed="rId3">
            <a:alphaModFix/>
          </a:blip>
          <a:srcRect t="5308" b="5317"/>
          <a:stretch/>
        </p:blipFill>
        <p:spPr>
          <a:xfrm>
            <a:off x="3389000" y="0"/>
            <a:ext cx="57549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7"/>
          <p:cNvSpPr txBox="1">
            <a:spLocks noGrp="1"/>
          </p:cNvSpPr>
          <p:nvPr>
            <p:ph type="title"/>
          </p:nvPr>
        </p:nvSpPr>
        <p:spPr>
          <a:xfrm>
            <a:off x="321825" y="694100"/>
            <a:ext cx="2143800" cy="31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Combinar información de distintas tablas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join()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Agenda</a:t>
            </a:r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Paquete googlesheets4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Manipulación de datos (Data wrangling). Introducción a la filosofía tidyverse.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Unir tablas (joins)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Capítulo 3 “Ciencia de Datos para Gente Sociable”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left_join()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6" name="Google Shape;346;p48"/>
          <p:cNvSpPr txBox="1">
            <a:spLocks noGrp="1"/>
          </p:cNvSpPr>
          <p:nvPr>
            <p:ph type="body" idx="1"/>
          </p:nvPr>
        </p:nvSpPr>
        <p:spPr>
          <a:xfrm>
            <a:off x="311700" y="11278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La lógica dentro de la función left_join() es la siguiente: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%&gt;%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	left_join(Puestos, by = ID)</a:t>
            </a:r>
            <a:endParaRPr sz="1700" dirty="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7" name="Google Shape;347;p48"/>
          <p:cNvSpPr txBox="1"/>
          <p:nvPr/>
        </p:nvSpPr>
        <p:spPr>
          <a:xfrm>
            <a:off x="1922450" y="1712950"/>
            <a:ext cx="4867800" cy="3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# Es el dataframe con el que estoy trabajando</a:t>
            </a:r>
            <a:endParaRPr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48" name="Google Shape;348;p48"/>
          <p:cNvSpPr txBox="1"/>
          <p:nvPr/>
        </p:nvSpPr>
        <p:spPr>
          <a:xfrm>
            <a:off x="953375" y="2633375"/>
            <a:ext cx="2780700" cy="6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# Es el dataframe que tiene la información que quiero agregar</a:t>
            </a:r>
            <a:endParaRPr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49" name="Google Shape;349;p48"/>
          <p:cNvCxnSpPr>
            <a:stCxn id="348" idx="0"/>
          </p:cNvCxnSpPr>
          <p:nvPr/>
        </p:nvCxnSpPr>
        <p:spPr>
          <a:xfrm rot="10800000" flipH="1">
            <a:off x="2343725" y="2341475"/>
            <a:ext cx="170100" cy="29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0" name="Google Shape;350;p48"/>
          <p:cNvSpPr txBox="1"/>
          <p:nvPr/>
        </p:nvSpPr>
        <p:spPr>
          <a:xfrm>
            <a:off x="4679575" y="2416075"/>
            <a:ext cx="3675600" cy="6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# Es la columna que une ambos dataframes</a:t>
            </a:r>
            <a:endParaRPr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51" name="Google Shape;351;p48"/>
          <p:cNvCxnSpPr>
            <a:stCxn id="350" idx="1"/>
          </p:cNvCxnSpPr>
          <p:nvPr/>
        </p:nvCxnSpPr>
        <p:spPr>
          <a:xfrm rot="10800000">
            <a:off x="3561475" y="2378275"/>
            <a:ext cx="1118100" cy="378600"/>
          </a:xfrm>
          <a:prstGeom prst="bentConnector3">
            <a:avLst>
              <a:gd name="adj1" fmla="val 9889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49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700" y="444592"/>
            <a:ext cx="914399" cy="382411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9"/>
          <p:cNvSpPr txBox="1"/>
          <p:nvPr/>
        </p:nvSpPr>
        <p:spPr>
          <a:xfrm>
            <a:off x="63500" y="825500"/>
            <a:ext cx="1828800" cy="38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  <a:t>Join at</a:t>
            </a:r>
            <a:br>
              <a:rPr lang="es" sz="2000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" sz="2000" b="1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  <a:t>slido.com</a:t>
            </a:r>
            <a:br>
              <a:rPr lang="es" sz="2000" b="1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s" sz="2000" b="1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  <a:t>#U923</a:t>
            </a:r>
            <a:endParaRPr sz="2000" b="1">
              <a:solidFill>
                <a:srgbClr val="42424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8" name="Google Shape;358;p49"/>
          <p:cNvSpPr txBox="1"/>
          <p:nvPr/>
        </p:nvSpPr>
        <p:spPr>
          <a:xfrm>
            <a:off x="2019300" y="381000"/>
            <a:ext cx="6807300" cy="4508400"/>
          </a:xfrm>
          <a:prstGeom prst="rect">
            <a:avLst/>
          </a:prstGeom>
          <a:solidFill>
            <a:srgbClr val="FFFFFF">
              <a:alpha val="95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424242"/>
                </a:solidFill>
                <a:latin typeface="Lato"/>
                <a:ea typeface="Lato"/>
                <a:cs typeface="Lato"/>
                <a:sym typeface="Lato"/>
              </a:rPr>
              <a:t>¿Qué tan perdidos estuvieron hoy?</a:t>
            </a:r>
            <a:endParaRPr sz="3600">
              <a:solidFill>
                <a:srgbClr val="42424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paquete googlesheets4</a:t>
            </a:r>
            <a:endParaRPr/>
          </a:p>
        </p:txBody>
      </p:sp>
      <p:sp>
        <p:nvSpPr>
          <p:cNvPr id="160" name="Google Shape;160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googlesheets4</a:t>
            </a: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es un paquete para leer planillas de cálculo de Google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La instalación y carga es igual que con el resto de los paquetes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install.packages(“googlesheets4”)</a:t>
            </a:r>
            <a:endParaRPr sz="16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library(googlesheets4)</a:t>
            </a:r>
            <a:endParaRPr sz="16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paquete googlesheets4</a:t>
            </a:r>
            <a:endParaRPr/>
          </a:p>
        </p:txBody>
      </p:sp>
      <p:sp>
        <p:nvSpPr>
          <p:cNvPr id="166" name="Google Shape;166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La función que vamos a usar para levantar una planilla de cálculo de Google es sheets_read()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6AA84F"/>
                </a:solidFill>
                <a:latin typeface="Roboto Mono"/>
                <a:ea typeface="Roboto Mono"/>
                <a:cs typeface="Roboto Mono"/>
                <a:sym typeface="Roboto Mono"/>
              </a:rPr>
              <a:t># Carga el archivo desde google sheets y lo asigno al objeto nomina.</a:t>
            </a:r>
            <a:endParaRPr sz="1500">
              <a:solidFill>
                <a:srgbClr val="6AA84F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 &lt;- sheets_read("1UliFjEjab9skkSGp_QVYv3ZQc132dqBLV-97vppQtAg")</a:t>
            </a:r>
            <a:endParaRPr sz="1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paquete googlesheets4</a:t>
            </a:r>
            <a:endParaRPr/>
          </a:p>
        </p:txBody>
      </p:sp>
      <p:sp>
        <p:nvSpPr>
          <p:cNvPr id="172" name="Google Shape;17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¿De dónde sale lo que está dentro de la función?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3" name="Google Shape;173;p24"/>
          <p:cNvPicPr preferRelativeResize="0"/>
          <p:nvPr/>
        </p:nvPicPr>
        <p:blipFill rotWithShape="1">
          <a:blip r:embed="rId3">
            <a:alphaModFix/>
          </a:blip>
          <a:srcRect r="31346" b="49049"/>
          <a:stretch/>
        </p:blipFill>
        <p:spPr>
          <a:xfrm>
            <a:off x="720100" y="1634275"/>
            <a:ext cx="8008598" cy="334157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paquete googlesheets4</a:t>
            </a:r>
            <a:endParaRPr/>
          </a:p>
        </p:txBody>
      </p:sp>
      <p:sp>
        <p:nvSpPr>
          <p:cNvPr id="179" name="Google Shape;179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También se puede usar el paquete </a:t>
            </a:r>
            <a:r>
              <a:rPr lang="es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googledrive </a:t>
            </a: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para cargar un archivo desde Google Drive y usar el nombre del archivo.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library(googledrive)</a:t>
            </a:r>
            <a:endParaRPr sz="1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nomina2 &lt;- drive_get("Nomina") %&gt;%</a:t>
            </a:r>
            <a:endParaRPr sz="1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  read_sheet()</a:t>
            </a:r>
            <a:endParaRPr sz="1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6"/>
          <p:cNvPicPr preferRelativeResize="0"/>
          <p:nvPr/>
        </p:nvPicPr>
        <p:blipFill rotWithShape="1">
          <a:blip r:embed="rId3">
            <a:alphaModFix/>
          </a:blip>
          <a:srcRect l="2731" r="2741"/>
          <a:stretch/>
        </p:blipFill>
        <p:spPr>
          <a:xfrm>
            <a:off x="0" y="0"/>
            <a:ext cx="428045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>
            <a:spLocks noGrp="1"/>
          </p:cNvSpPr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Data Wrangling</a:t>
            </a:r>
            <a:endParaRPr/>
          </a:p>
        </p:txBody>
      </p:sp>
      <p:sp>
        <p:nvSpPr>
          <p:cNvPr id="186" name="Google Shape;186;p26"/>
          <p:cNvSpPr txBox="1">
            <a:spLocks noGrp="1"/>
          </p:cNvSpPr>
          <p:nvPr>
            <p:ph type="body" idx="1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Data Wrangling, o manipulación de datos es una parte del proceso en donde exploramos un dataset y lo manipulamos para adaptarlo a lo que necesitamos hacer.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>
                <a:latin typeface="Roboto"/>
                <a:ea typeface="Roboto"/>
                <a:cs typeface="Roboto"/>
                <a:sym typeface="Roboto"/>
              </a:rPr>
              <a:t>Esto implica desde analizar datos faltantes, los tipos de datos de cada variable, ver si hace falta transformar los datos, o incorporar datos nuevos, etc.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7"/>
          <p:cNvPicPr preferRelativeResize="0"/>
          <p:nvPr/>
        </p:nvPicPr>
        <p:blipFill rotWithShape="1">
          <a:blip r:embed="rId3">
            <a:alphaModFix/>
          </a:blip>
          <a:srcRect l="19668" r="19662"/>
          <a:stretch/>
        </p:blipFill>
        <p:spPr>
          <a:xfrm>
            <a:off x="5890075" y="321600"/>
            <a:ext cx="2949447" cy="2212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7"/>
          <p:cNvPicPr preferRelativeResize="0"/>
          <p:nvPr/>
        </p:nvPicPr>
        <p:blipFill rotWithShape="1">
          <a:blip r:embed="rId4">
            <a:alphaModFix/>
          </a:blip>
          <a:srcRect b="-2375"/>
          <a:stretch/>
        </p:blipFill>
        <p:spPr>
          <a:xfrm>
            <a:off x="6318775" y="2533625"/>
            <a:ext cx="2092025" cy="246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7"/>
          <p:cNvSpPr txBox="1">
            <a:spLocks noGrp="1"/>
          </p:cNvSpPr>
          <p:nvPr>
            <p:ph type="title"/>
          </p:nvPr>
        </p:nvSpPr>
        <p:spPr>
          <a:xfrm>
            <a:off x="304475" y="307825"/>
            <a:ext cx="4779300" cy="141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FF"/>
                </a:solidFill>
              </a:rPr>
              <a:t>La filosofía Tidyverse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194" name="Google Shape;194;p27"/>
          <p:cNvSpPr txBox="1">
            <a:spLocks noGrp="1"/>
          </p:cNvSpPr>
          <p:nvPr>
            <p:ph type="body" idx="1"/>
          </p:nvPr>
        </p:nvSpPr>
        <p:spPr>
          <a:xfrm>
            <a:off x="304475" y="1035175"/>
            <a:ext cx="4779300" cy="378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Antes de empezar el análisis que queremos hacer, o bien correr un algoritmo, los datos tienen que estar “limpios” (“tidy data” en inglés).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Tidyverse es un conjunto de paquetes. Si bien hay muchos paquetes que ayudan en la exploración y manipulación de datos, los paquetes de Tidyverse se convirtieron en un estándar en la industria.</a:t>
            </a:r>
            <a:endParaRPr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1483</Words>
  <Application>Microsoft Office PowerPoint</Application>
  <PresentationFormat>Presentación en pantalla (16:9)</PresentationFormat>
  <Paragraphs>171</Paragraphs>
  <Slides>31</Slides>
  <Notes>31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8" baseType="lpstr">
      <vt:lpstr>Arial</vt:lpstr>
      <vt:lpstr>Roboto</vt:lpstr>
      <vt:lpstr>Roboto Mono</vt:lpstr>
      <vt:lpstr>Nunito</vt:lpstr>
      <vt:lpstr>Lato</vt:lpstr>
      <vt:lpstr>Courier New</vt:lpstr>
      <vt:lpstr>Simple Light</vt:lpstr>
      <vt:lpstr>Club de R para RRHH</vt:lpstr>
      <vt:lpstr>Presentación de PowerPoint</vt:lpstr>
      <vt:lpstr>Agenda</vt:lpstr>
      <vt:lpstr>El paquete googlesheets4</vt:lpstr>
      <vt:lpstr>El paquete googlesheets4</vt:lpstr>
      <vt:lpstr>El paquete googlesheets4</vt:lpstr>
      <vt:lpstr>El paquete googlesheets4</vt:lpstr>
      <vt:lpstr>Data Wrangling</vt:lpstr>
      <vt:lpstr>La filosofía Tidyverse</vt:lpstr>
      <vt:lpstr>El paquete Tidyverse</vt:lpstr>
      <vt:lpstr>El paquete dplyr</vt:lpstr>
      <vt:lpstr>El símbolo pipe %&gt;%</vt:lpstr>
      <vt:lpstr>El símbolo pipe %&gt;%</vt:lpstr>
      <vt:lpstr>El símbolo pipe %&gt;%</vt:lpstr>
      <vt:lpstr>dplyr es verbo, no sustantivo</vt:lpstr>
      <vt:lpstr>select()</vt:lpstr>
      <vt:lpstr>select()</vt:lpstr>
      <vt:lpstr>select()</vt:lpstr>
      <vt:lpstr>filter()</vt:lpstr>
      <vt:lpstr>filter()</vt:lpstr>
      <vt:lpstr>filter()</vt:lpstr>
      <vt:lpstr>arrange()</vt:lpstr>
      <vt:lpstr>arrange()</vt:lpstr>
      <vt:lpstr>group_by()</vt:lpstr>
      <vt:lpstr>summarise()</vt:lpstr>
      <vt:lpstr>mutate()</vt:lpstr>
      <vt:lpstr>rename()</vt:lpstr>
      <vt:lpstr>Secuencia de análisis</vt:lpstr>
      <vt:lpstr>Combinar información de distintas tablas  join()</vt:lpstr>
      <vt:lpstr>left_join()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Club de R para RRHH</dc:title>
  <dc:creator>Usuario</dc:creator>
  <cp:lastModifiedBy>sergio garcia</cp:lastModifiedBy>
  <cp:revision>2</cp:revision>
  <dcterms:modified xsi:type="dcterms:W3CDTF">2020-07-21T21:02:57Z</dcterms:modified>
</cp:coreProperties>
</file>